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3" r:id="rId1"/>
  </p:sldMasterIdLst>
  <p:notesMasterIdLst>
    <p:notesMasterId r:id="rId13"/>
  </p:notesMasterIdLst>
  <p:sldIdLst>
    <p:sldId id="288" r:id="rId2"/>
    <p:sldId id="287" r:id="rId3"/>
    <p:sldId id="286" r:id="rId4"/>
    <p:sldId id="283" r:id="rId5"/>
    <p:sldId id="281" r:id="rId6"/>
    <p:sldId id="285" r:id="rId7"/>
    <p:sldId id="266" r:id="rId8"/>
    <p:sldId id="290" r:id="rId9"/>
    <p:sldId id="291" r:id="rId10"/>
    <p:sldId id="268" r:id="rId11"/>
    <p:sldId id="269" r:id="rId1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5" autoAdjust="0"/>
    <p:restoredTop sz="95908" autoAdjust="0"/>
  </p:normalViewPr>
  <p:slideViewPr>
    <p:cSldViewPr snapToGrid="0" snapToObjects="1">
      <p:cViewPr varScale="1">
        <p:scale>
          <a:sx n="85" d="100"/>
          <a:sy n="85" d="100"/>
        </p:scale>
        <p:origin x="106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086EA-DE1F-A04D-B6B8-CC0B12784068}" type="datetimeFigureOut">
              <a:rPr lang="it-IT" smtClean="0"/>
              <a:t>03/12/2015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05D23-0CC3-5E44-9F78-5BDC38680B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52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5EF048-6775-4CD6-B853-983E03CD51FE}" type="slidenum">
              <a:rPr lang="en-GB" altLang="it-IT"/>
              <a:pPr/>
              <a:t>1</a:t>
            </a:fld>
            <a:endParaRPr lang="en-GB" altLang="it-IT"/>
          </a:p>
        </p:txBody>
      </p:sp>
      <p:sp>
        <p:nvSpPr>
          <p:cNvPr id="31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56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EC8B64-861F-4553-8344-B0D5852DAC86}" type="slidenum">
              <a:rPr lang="en-GB" altLang="it-IT"/>
              <a:pPr/>
              <a:t>2</a:t>
            </a:fld>
            <a:endParaRPr lang="en-GB" altLang="it-IT"/>
          </a:p>
        </p:txBody>
      </p:sp>
      <p:sp>
        <p:nvSpPr>
          <p:cNvPr id="34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4438" cy="3767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85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D6950C-4E7C-4058-9492-3EED09A169AD}" type="slidenum">
              <a:rPr lang="en-GB" altLang="it-IT"/>
              <a:pPr/>
              <a:t>3</a:t>
            </a:fld>
            <a:endParaRPr lang="en-GB" altLang="it-IT"/>
          </a:p>
        </p:txBody>
      </p:sp>
      <p:sp>
        <p:nvSpPr>
          <p:cNvPr id="33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4438" cy="3767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5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05D23-0CC3-5E44-9F78-5BDC38680B5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774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05D23-0CC3-5E44-9F78-5BDC38680B5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660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05D23-0CC3-5E44-9F78-5BDC38680B5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77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05D23-0CC3-5E44-9F78-5BDC38680B5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2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0511F5-E6FA-4FC5-A4E2-E0D9671A29CE}" type="datetime1">
              <a:rPr lang="it-IT" smtClean="0"/>
              <a:t>03/12/2015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79C4-01C8-46B4-97DE-A32C2B7AA620}" type="datetime1">
              <a:rPr lang="it-IT" smtClean="0"/>
              <a:t>03/12/2015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57A8C-E9EF-4CCB-8E6B-DCDF5F37BB3E}" type="datetime1">
              <a:rPr lang="it-IT" smtClean="0"/>
              <a:t>03/12/2015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058988"/>
            <a:ext cx="7761288" cy="145891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577013" y="6356350"/>
            <a:ext cx="2122487" cy="354013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it-IT" smtClean="0"/>
              <a:t>3/12/2015</a:t>
            </a:r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95340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D7DD-65AB-4E6D-9F53-EA2142BE356E}" type="datetime1">
              <a:rPr lang="it-IT" smtClean="0"/>
              <a:t>03/12/2015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3114-9CC1-4011-9749-7CA28C83BF4C}" type="datetime1">
              <a:rPr lang="it-IT" smtClean="0"/>
              <a:t>03/12/2015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7DF1-D81F-474E-B7A9-7CDD1015CB5D}" type="datetime1">
              <a:rPr lang="it-IT" smtClean="0"/>
              <a:t>03/12/2015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B8F5-294A-431B-A86A-44E052C959A1}" type="datetime1">
              <a:rPr lang="it-IT" smtClean="0"/>
              <a:t>03/12/2015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9381-F2C4-4432-803F-A5158C7AD0FC}" type="datetime1">
              <a:rPr lang="it-IT" smtClean="0"/>
              <a:t>03/12/2015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9F3-1202-4CFA-8EF9-E3D8D334289C}" type="datetime1">
              <a:rPr lang="it-IT" smtClean="0"/>
              <a:t>03/12/2015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16DBC-AC51-4968-AEEF-EDCC2CDD076C}" type="datetime1">
              <a:rPr lang="it-IT" smtClean="0"/>
              <a:t>03/12/2015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4CD1-7104-4903-BD1C-57AE06DEC0D6}" type="datetime1">
              <a:rPr lang="it-IT" smtClean="0"/>
              <a:t>03/12/2015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20A5109-0A3E-4660-BAA1-44AB298EBE2B}" type="datetime1">
              <a:rPr lang="it-IT" smtClean="0"/>
              <a:t>03/12/2015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 Vocational and Educational Curriculum Design from a Sector Skills Alliance on Tourism / VECTOR   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0078B01-5E32-2F45-BCD8-AC3A43910E6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208121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38138"/>
            <a:ext cx="3722688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69888" y="2216150"/>
            <a:ext cx="3990975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marL="1800225" indent="-1792288"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0225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85363" algn="l"/>
                <a:tab pos="10334625" algn="l"/>
                <a:tab pos="10783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altLang="it-IT" sz="2000" b="1" dirty="0">
                <a:solidFill>
                  <a:srgbClr val="3333FF"/>
                </a:solidFill>
                <a:latin typeface="+mj-lt"/>
                <a:ea typeface="DejaVu Sans" charset="0"/>
                <a:cs typeface="DejaVu Sans" charset="0"/>
              </a:rPr>
              <a:t>VECTOR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A </a:t>
            </a:r>
            <a:r>
              <a:rPr lang="en-US" altLang="it-IT" sz="2000" b="1" dirty="0">
                <a:solidFill>
                  <a:srgbClr val="3333FF"/>
                </a:solidFill>
                <a:latin typeface="+mj-lt"/>
                <a:ea typeface="DejaVu Sans" charset="0"/>
                <a:cs typeface="DejaVu Sans" charset="0"/>
              </a:rPr>
              <a:t>V</a:t>
            </a:r>
            <a:r>
              <a:rPr lang="en-US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ocational</a:t>
            </a:r>
            <a:r>
              <a:rPr lang="it-IT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 and</a:t>
            </a:r>
            <a:r>
              <a:rPr lang="it-IT" altLang="it-IT" sz="2000" b="1" dirty="0">
                <a:solidFill>
                  <a:srgbClr val="3333FF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en-US" altLang="it-IT" sz="2000" b="1" dirty="0">
                <a:solidFill>
                  <a:srgbClr val="3333FF"/>
                </a:solidFill>
                <a:latin typeface="+mj-lt"/>
                <a:ea typeface="DejaVu Sans" charset="0"/>
                <a:cs typeface="DejaVu Sans" charset="0"/>
              </a:rPr>
              <a:t>E</a:t>
            </a:r>
            <a:r>
              <a:rPr lang="en-US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ducational</a:t>
            </a:r>
            <a:r>
              <a:rPr lang="it-IT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 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 dirty="0">
                <a:solidFill>
                  <a:srgbClr val="3333FF"/>
                </a:solidFill>
                <a:latin typeface="+mj-lt"/>
                <a:ea typeface="DejaVu Sans" charset="0"/>
                <a:cs typeface="DejaVu Sans" charset="0"/>
              </a:rPr>
              <a:t>C</a:t>
            </a:r>
            <a:r>
              <a:rPr lang="it-IT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urriculum Design 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from a Sector </a:t>
            </a:r>
            <a:r>
              <a:rPr lang="it-IT" altLang="it-IT" sz="2000" b="1" dirty="0" err="1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Skills</a:t>
            </a:r>
            <a:r>
              <a:rPr lang="it-IT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 </a:t>
            </a:r>
            <a:r>
              <a:rPr lang="it-IT" altLang="it-IT" sz="2000" b="1" dirty="0" err="1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Alliance</a:t>
            </a:r>
            <a:r>
              <a:rPr lang="it-IT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 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on </a:t>
            </a:r>
            <a:r>
              <a:rPr lang="fi-FI" altLang="it-IT" sz="2000" b="1" dirty="0">
                <a:solidFill>
                  <a:srgbClr val="3333FF"/>
                </a:solidFill>
                <a:latin typeface="+mj-lt"/>
                <a:ea typeface="DejaVu Sans" charset="0"/>
                <a:cs typeface="DejaVu Sans" charset="0"/>
              </a:rPr>
              <a:t>TO</a:t>
            </a:r>
            <a:r>
              <a:rPr lang="fi-FI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u</a:t>
            </a:r>
            <a:r>
              <a:rPr lang="fi-FI" altLang="it-IT" sz="2000" b="1" dirty="0">
                <a:solidFill>
                  <a:srgbClr val="3333FF"/>
                </a:solidFill>
                <a:latin typeface="+mj-lt"/>
                <a:ea typeface="DejaVu Sans" charset="0"/>
                <a:cs typeface="DejaVu Sans" charset="0"/>
              </a:rPr>
              <a:t>R</a:t>
            </a:r>
            <a:r>
              <a:rPr lang="fi-FI" altLang="it-IT" sz="2000" b="1" dirty="0">
                <a:solidFill>
                  <a:srgbClr val="548DD4"/>
                </a:solidFill>
                <a:latin typeface="+mj-lt"/>
                <a:ea typeface="DejaVu Sans" charset="0"/>
                <a:cs typeface="DejaVu Sans" charset="0"/>
              </a:rPr>
              <a:t>ism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endParaRPr lang="it-IT" altLang="it-IT" sz="2000" b="1" dirty="0">
              <a:solidFill>
                <a:srgbClr val="548DD4"/>
              </a:solidFill>
              <a:latin typeface="+mj-lt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 dirty="0">
                <a:solidFill>
                  <a:srgbClr val="3333FF"/>
                </a:solidFill>
                <a:latin typeface="+mj-lt"/>
                <a:ea typeface="DejaVu Sans" charset="0"/>
                <a:cs typeface="DejaVu Sans" charset="0"/>
              </a:rPr>
              <a:t>Grant Agreement nr. 2015-3230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439" y="5716587"/>
            <a:ext cx="8570538" cy="94615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1600" b="1" dirty="0" smtClean="0">
                <a:solidFill>
                  <a:srgbClr val="0000CC"/>
                </a:solidFill>
                <a:latin typeface="Book Antiqua" panose="02040602050305030304" pitchFamily="18" charset="0"/>
              </a:rPr>
              <a:t>Giovanni Liberatore – </a:t>
            </a:r>
            <a:r>
              <a:rPr lang="en-US" altLang="it-IT" sz="1600" b="1" dirty="0" err="1" smtClean="0">
                <a:solidFill>
                  <a:srgbClr val="0000CC"/>
                </a:solidFill>
                <a:latin typeface="Book Antiqua" panose="02040602050305030304" pitchFamily="18" charset="0"/>
              </a:rPr>
              <a:t>Università</a:t>
            </a:r>
            <a:r>
              <a:rPr lang="en-US" altLang="it-IT" sz="1600" b="1" dirty="0" smtClean="0">
                <a:solidFill>
                  <a:srgbClr val="0000CC"/>
                </a:solidFill>
                <a:latin typeface="Book Antiqua" panose="02040602050305030304" pitchFamily="18" charset="0"/>
              </a:rPr>
              <a:t> di Firenze</a:t>
            </a:r>
            <a:endParaRPr lang="en-US" altLang="it-IT" sz="1600" b="1" dirty="0">
              <a:solidFill>
                <a:srgbClr val="0000CC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763"/>
      </p:ext>
    </p:extLst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270931" y="430011"/>
            <a:ext cx="8348134" cy="11617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… Target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group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 …</a:t>
            </a:r>
          </a:p>
          <a:p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(</a:t>
            </a:r>
            <a:r>
              <a:rPr lang="it-IT" sz="2400" i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during</a:t>
            </a:r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 the </a:t>
            </a:r>
            <a:r>
              <a:rPr lang="it-IT" sz="2400" i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project</a:t>
            </a:r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it-IT" sz="2400" i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lifetime</a:t>
            </a:r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)</a:t>
            </a:r>
            <a:endParaRPr lang="it-IT" sz="2400" i="1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06397" y="2228796"/>
            <a:ext cx="3420534" cy="677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latin typeface="Cambria"/>
                <a:cs typeface="Cambria"/>
              </a:rPr>
              <a:t>DIRECT</a:t>
            </a:r>
            <a:endParaRPr lang="it-IT" sz="2400" dirty="0">
              <a:latin typeface="Cambria"/>
              <a:cs typeface="Cambria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56665" y="2228796"/>
            <a:ext cx="3962400" cy="677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latin typeface="Cambria"/>
                <a:cs typeface="Cambria"/>
              </a:rPr>
              <a:t>INDIRECT</a:t>
            </a:r>
            <a:endParaRPr lang="it-IT" sz="2400" dirty="0">
              <a:latin typeface="Cambria"/>
              <a:cs typeface="Cambri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70931" y="3214194"/>
            <a:ext cx="3691466" cy="258532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AutoNum type="alphaLcParenBoth"/>
            </a:pPr>
            <a:r>
              <a:rPr lang="en-GB" b="1" dirty="0" smtClean="0">
                <a:latin typeface="Cambria"/>
                <a:cs typeface="Cambria"/>
              </a:rPr>
              <a:t>high school graduates </a:t>
            </a:r>
            <a:r>
              <a:rPr lang="en-GB" dirty="0" smtClean="0">
                <a:latin typeface="Cambria"/>
                <a:cs typeface="Cambria"/>
              </a:rPr>
              <a:t>having already experience in the sector;</a:t>
            </a:r>
          </a:p>
          <a:p>
            <a:pPr marL="457200" indent="-457200" algn="just">
              <a:buAutoNum type="alphaLcParenBoth"/>
            </a:pPr>
            <a:r>
              <a:rPr lang="en-GB" b="1" dirty="0" smtClean="0">
                <a:latin typeface="Cambria"/>
                <a:cs typeface="Cambria"/>
              </a:rPr>
              <a:t>people attending/wishing to attend higher education </a:t>
            </a:r>
            <a:r>
              <a:rPr lang="en-GB" dirty="0" smtClean="0">
                <a:latin typeface="Cambria"/>
                <a:cs typeface="Cambria"/>
              </a:rPr>
              <a:t>institutions or having interrupted their studies; </a:t>
            </a:r>
          </a:p>
          <a:p>
            <a:pPr marL="457200" indent="-457200" algn="just">
              <a:buAutoNum type="alphaLcParenBoth"/>
            </a:pPr>
            <a:r>
              <a:rPr lang="en-GB" dirty="0" smtClean="0">
                <a:latin typeface="Cambria"/>
                <a:cs typeface="Cambria"/>
              </a:rPr>
              <a:t>people having already a </a:t>
            </a:r>
            <a:r>
              <a:rPr lang="en-GB" b="1" dirty="0" smtClean="0">
                <a:latin typeface="Cambria"/>
                <a:cs typeface="Cambria"/>
              </a:rPr>
              <a:t>bachelor degree </a:t>
            </a:r>
            <a:endParaRPr lang="en-GB" b="1" dirty="0">
              <a:latin typeface="Cambria"/>
              <a:cs typeface="Cambria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317998" y="3241868"/>
            <a:ext cx="4301067" cy="34163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AutoNum type="alphaLcParenBoth"/>
            </a:pPr>
            <a:r>
              <a:rPr lang="en-GB" dirty="0" smtClean="0">
                <a:latin typeface="Cambria"/>
                <a:cs typeface="Cambria"/>
              </a:rPr>
              <a:t>higher education institutions, </a:t>
            </a:r>
          </a:p>
          <a:p>
            <a:pPr marL="457200" indent="-457200" algn="just">
              <a:buAutoNum type="alphaLcParenBoth"/>
            </a:pPr>
            <a:r>
              <a:rPr lang="en-GB" dirty="0" smtClean="0">
                <a:latin typeface="Cambria"/>
                <a:cs typeface="Cambria"/>
              </a:rPr>
              <a:t>VET providers, </a:t>
            </a:r>
          </a:p>
          <a:p>
            <a:pPr marL="457200" indent="-457200" algn="just">
              <a:buAutoNum type="alphaLcParenBoth"/>
            </a:pPr>
            <a:r>
              <a:rPr lang="en-GB" b="1" dirty="0" smtClean="0">
                <a:latin typeface="Cambria"/>
                <a:cs typeface="Cambria"/>
              </a:rPr>
              <a:t>local and regional promotional agencies</a:t>
            </a:r>
            <a:r>
              <a:rPr lang="en-GB" dirty="0" smtClean="0">
                <a:latin typeface="Cambria"/>
                <a:cs typeface="Cambria"/>
              </a:rPr>
              <a:t>, </a:t>
            </a:r>
          </a:p>
          <a:p>
            <a:pPr marL="457200" indent="-457200" algn="just">
              <a:buAutoNum type="alphaLcParenBoth"/>
            </a:pPr>
            <a:r>
              <a:rPr lang="en-GB" b="1" dirty="0" smtClean="0">
                <a:latin typeface="Cambria"/>
                <a:cs typeface="Cambria"/>
              </a:rPr>
              <a:t>SMEs</a:t>
            </a:r>
            <a:r>
              <a:rPr lang="en-GB" dirty="0" smtClean="0">
                <a:latin typeface="Cambria"/>
                <a:cs typeface="Cambria"/>
              </a:rPr>
              <a:t> providing services and technological products related to tourism, </a:t>
            </a:r>
          </a:p>
          <a:p>
            <a:pPr marL="457200" indent="-457200" algn="just">
              <a:buAutoNum type="alphaLcParenBoth"/>
            </a:pPr>
            <a:r>
              <a:rPr lang="en-GB" b="1" dirty="0" smtClean="0">
                <a:latin typeface="Cambria"/>
                <a:cs typeface="Cambria"/>
              </a:rPr>
              <a:t>local stakeholders</a:t>
            </a:r>
            <a:r>
              <a:rPr lang="en-GB" dirty="0" smtClean="0">
                <a:latin typeface="Cambria"/>
                <a:cs typeface="Cambria"/>
              </a:rPr>
              <a:t> and policy makers, </a:t>
            </a:r>
          </a:p>
          <a:p>
            <a:pPr marL="457200" indent="-457200" algn="just">
              <a:buAutoNum type="alphaLcParenBoth"/>
            </a:pPr>
            <a:r>
              <a:rPr lang="en-GB" dirty="0" smtClean="0">
                <a:latin typeface="Cambria"/>
                <a:cs typeface="Cambria"/>
              </a:rPr>
              <a:t>regional and national </a:t>
            </a:r>
            <a:r>
              <a:rPr lang="en-GB" b="1" dirty="0" smtClean="0">
                <a:latin typeface="Cambria"/>
                <a:cs typeface="Cambria"/>
              </a:rPr>
              <a:t>clusters</a:t>
            </a:r>
            <a:r>
              <a:rPr lang="en-GB" dirty="0" smtClean="0">
                <a:latin typeface="Cambria"/>
                <a:cs typeface="Cambria"/>
              </a:rPr>
              <a:t>, </a:t>
            </a:r>
          </a:p>
          <a:p>
            <a:pPr marL="457200" indent="-457200" algn="just">
              <a:buAutoNum type="alphaLcParenBoth"/>
            </a:pPr>
            <a:r>
              <a:rPr lang="en-GB" dirty="0" smtClean="0">
                <a:latin typeface="Cambria"/>
                <a:cs typeface="Cambria"/>
              </a:rPr>
              <a:t>participating institutions in the project </a:t>
            </a:r>
            <a:endParaRPr lang="en-GB" dirty="0">
              <a:latin typeface="Cambria"/>
              <a:cs typeface="Cambria"/>
            </a:endParaRPr>
          </a:p>
        </p:txBody>
      </p:sp>
      <p:sp>
        <p:nvSpPr>
          <p:cNvPr id="8" name="Segnaposto piè di pagina 1"/>
          <p:cNvSpPr txBox="1">
            <a:spLocks/>
          </p:cNvSpPr>
          <p:nvPr/>
        </p:nvSpPr>
        <p:spPr>
          <a:xfrm>
            <a:off x="414670" y="26456"/>
            <a:ext cx="7974418" cy="696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6"/>
                </a:solidFill>
              </a:rPr>
              <a:t>A Vocational and Educational Curriculum Design from a Sector Skills Alliance on Tourism / VECTOR   </a:t>
            </a:r>
            <a:endParaRPr lang="it-IT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46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270931" y="430011"/>
            <a:ext cx="8348134" cy="11617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… Target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group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 …</a:t>
            </a:r>
          </a:p>
          <a:p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(</a:t>
            </a:r>
            <a:r>
              <a:rPr lang="it-IT" sz="2400" i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after</a:t>
            </a:r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 the </a:t>
            </a:r>
            <a:r>
              <a:rPr lang="it-IT" sz="2400" i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project</a:t>
            </a:r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it-IT" sz="2400" i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is</a:t>
            </a:r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it-IT" sz="2400" i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finished</a:t>
            </a:r>
            <a:r>
              <a:rPr lang="it-IT" sz="2400" i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)</a:t>
            </a:r>
            <a:endParaRPr lang="it-IT" sz="2400" i="1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6397" y="2894522"/>
            <a:ext cx="3420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just">
              <a:defRPr i="1">
                <a:latin typeface="Cambria"/>
                <a:cs typeface="Cambria"/>
              </a:defRPr>
            </a:lvl1pPr>
          </a:lstStyle>
          <a:p>
            <a:r>
              <a:rPr lang="it-IT" sz="1400" dirty="0" smtClean="0"/>
              <a:t>The </a:t>
            </a:r>
            <a:r>
              <a:rPr lang="it-IT" sz="1400" dirty="0" err="1" smtClean="0"/>
              <a:t>beneficiaries</a:t>
            </a:r>
            <a:r>
              <a:rPr lang="it-IT" sz="1400" dirty="0" smtClean="0"/>
              <a:t> </a:t>
            </a:r>
            <a:r>
              <a:rPr lang="it-IT" sz="1400" dirty="0"/>
              <a:t>of the new training curriculum </a:t>
            </a:r>
            <a:endParaRPr lang="it-IT" sz="1400" dirty="0">
              <a:effectLst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70931" y="3417742"/>
            <a:ext cx="3691466" cy="138499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457200" indent="-457200" algn="just">
              <a:buFont typeface="+mj-lt"/>
              <a:buAutoNum type="alphaLcParenR"/>
              <a:defRPr sz="2000">
                <a:latin typeface="Cambria"/>
                <a:cs typeface="Cambria"/>
              </a:defRPr>
            </a:lvl1pPr>
          </a:lstStyle>
          <a:p>
            <a:pPr marL="177800" indent="-177800"/>
            <a:r>
              <a:rPr lang="it-IT" sz="1400" dirty="0" smtClean="0"/>
              <a:t>high </a:t>
            </a:r>
            <a:r>
              <a:rPr lang="it-IT" sz="1400" dirty="0" err="1"/>
              <a:t>school</a:t>
            </a:r>
            <a:r>
              <a:rPr lang="it-IT" sz="1400" dirty="0"/>
              <a:t> </a:t>
            </a:r>
            <a:r>
              <a:rPr lang="it-IT" sz="1400" dirty="0" err="1"/>
              <a:t>graduates</a:t>
            </a:r>
            <a:r>
              <a:rPr lang="it-IT" sz="1400" dirty="0"/>
              <a:t> </a:t>
            </a:r>
            <a:r>
              <a:rPr lang="it-IT" sz="1400" dirty="0" err="1"/>
              <a:t>having</a:t>
            </a:r>
            <a:r>
              <a:rPr lang="it-IT" sz="1400" dirty="0"/>
              <a:t> </a:t>
            </a:r>
            <a:r>
              <a:rPr lang="it-IT" sz="1400" dirty="0" err="1"/>
              <a:t>already</a:t>
            </a:r>
            <a:r>
              <a:rPr lang="it-IT" sz="1400" dirty="0"/>
              <a:t> </a:t>
            </a:r>
            <a:r>
              <a:rPr lang="it-IT" sz="1400" dirty="0" err="1"/>
              <a:t>experience</a:t>
            </a:r>
            <a:r>
              <a:rPr lang="it-IT" sz="1400" dirty="0"/>
              <a:t> in the </a:t>
            </a:r>
            <a:r>
              <a:rPr lang="it-IT" sz="1400" dirty="0" err="1"/>
              <a:t>sector</a:t>
            </a:r>
            <a:r>
              <a:rPr lang="it-IT" sz="1400" dirty="0" smtClean="0"/>
              <a:t>;</a:t>
            </a:r>
          </a:p>
          <a:p>
            <a:pPr marL="177800" indent="-177800"/>
            <a:r>
              <a:rPr lang="it-IT" sz="1400" dirty="0" err="1" smtClean="0"/>
              <a:t>people</a:t>
            </a:r>
            <a:r>
              <a:rPr lang="it-IT" sz="1400" dirty="0" smtClean="0"/>
              <a:t> </a:t>
            </a:r>
            <a:r>
              <a:rPr lang="it-IT" sz="1400" dirty="0" err="1"/>
              <a:t>attending</a:t>
            </a:r>
            <a:r>
              <a:rPr lang="it-IT" sz="1400" dirty="0"/>
              <a:t>/</a:t>
            </a:r>
            <a:r>
              <a:rPr lang="it-IT" sz="1400" dirty="0" err="1"/>
              <a:t>wishing</a:t>
            </a:r>
            <a:r>
              <a:rPr lang="it-IT" sz="1400" dirty="0"/>
              <a:t> to </a:t>
            </a:r>
            <a:r>
              <a:rPr lang="it-IT" sz="1400" dirty="0" err="1"/>
              <a:t>attend</a:t>
            </a:r>
            <a:r>
              <a:rPr lang="it-IT" sz="1400" dirty="0"/>
              <a:t> </a:t>
            </a:r>
            <a:r>
              <a:rPr lang="it-IT" sz="1400" dirty="0" err="1"/>
              <a:t>higher</a:t>
            </a:r>
            <a:r>
              <a:rPr lang="it-IT" sz="1400" dirty="0"/>
              <a:t> </a:t>
            </a:r>
            <a:r>
              <a:rPr lang="it-IT" sz="1400" dirty="0" err="1"/>
              <a:t>education</a:t>
            </a:r>
            <a:r>
              <a:rPr lang="it-IT" sz="1400" dirty="0"/>
              <a:t> </a:t>
            </a:r>
            <a:r>
              <a:rPr lang="it-IT" sz="1400" dirty="0" err="1"/>
              <a:t>institutions</a:t>
            </a:r>
            <a:r>
              <a:rPr lang="it-IT" sz="1400" dirty="0"/>
              <a:t> or </a:t>
            </a:r>
            <a:r>
              <a:rPr lang="it-IT" sz="1400" dirty="0" err="1"/>
              <a:t>having</a:t>
            </a:r>
            <a:r>
              <a:rPr lang="it-IT" sz="1400" dirty="0"/>
              <a:t> </a:t>
            </a:r>
            <a:r>
              <a:rPr lang="it-IT" sz="1400" dirty="0" err="1"/>
              <a:t>interrupted</a:t>
            </a:r>
            <a:r>
              <a:rPr lang="it-IT" sz="1400" dirty="0"/>
              <a:t> </a:t>
            </a:r>
            <a:r>
              <a:rPr lang="it-IT" sz="1400" dirty="0" err="1"/>
              <a:t>their</a:t>
            </a:r>
            <a:r>
              <a:rPr lang="it-IT" sz="1400" dirty="0"/>
              <a:t> </a:t>
            </a:r>
            <a:r>
              <a:rPr lang="it-IT" sz="1400" dirty="0" err="1"/>
              <a:t>studies</a:t>
            </a:r>
            <a:r>
              <a:rPr lang="it-IT" sz="1400" dirty="0" smtClean="0"/>
              <a:t>;</a:t>
            </a:r>
          </a:p>
          <a:p>
            <a:pPr marL="177800" indent="-177800"/>
            <a:r>
              <a:rPr lang="it-IT" sz="1400" dirty="0" err="1" smtClean="0"/>
              <a:t>people</a:t>
            </a:r>
            <a:r>
              <a:rPr lang="it-IT" sz="1400" dirty="0" smtClean="0"/>
              <a:t> </a:t>
            </a:r>
            <a:r>
              <a:rPr lang="it-IT" sz="1400" dirty="0" err="1"/>
              <a:t>having</a:t>
            </a:r>
            <a:r>
              <a:rPr lang="it-IT" sz="1400" dirty="0"/>
              <a:t> </a:t>
            </a:r>
            <a:r>
              <a:rPr lang="it-IT" sz="1400" dirty="0" err="1"/>
              <a:t>already</a:t>
            </a:r>
            <a:r>
              <a:rPr lang="it-IT" sz="1400" dirty="0"/>
              <a:t> a </a:t>
            </a:r>
            <a:r>
              <a:rPr lang="it-IT" sz="1400" dirty="0" err="1"/>
              <a:t>bachelor</a:t>
            </a:r>
            <a:r>
              <a:rPr lang="it-IT" sz="1400" dirty="0"/>
              <a:t> </a:t>
            </a:r>
            <a:r>
              <a:rPr lang="it-IT" sz="1400" dirty="0" err="1"/>
              <a:t>degree</a:t>
            </a:r>
            <a:r>
              <a:rPr lang="it-IT" sz="1400" dirty="0" smtClean="0"/>
              <a:t>;</a:t>
            </a:r>
            <a:endParaRPr lang="it-IT" sz="1400" dirty="0"/>
          </a:p>
        </p:txBody>
      </p:sp>
      <p:sp>
        <p:nvSpPr>
          <p:cNvPr id="10" name="Rettangolo 9"/>
          <p:cNvSpPr/>
          <p:nvPr/>
        </p:nvSpPr>
        <p:spPr>
          <a:xfrm>
            <a:off x="270931" y="4934396"/>
            <a:ext cx="369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err="1">
                <a:latin typeface="Cambria"/>
                <a:cs typeface="Cambria"/>
              </a:rPr>
              <a:t>having</a:t>
            </a:r>
            <a:r>
              <a:rPr lang="it-IT" sz="1400" i="1" dirty="0">
                <a:latin typeface="Cambria"/>
                <a:cs typeface="Cambria"/>
              </a:rPr>
              <a:t> the </a:t>
            </a:r>
            <a:r>
              <a:rPr lang="it-IT" sz="1400" i="1" dirty="0" err="1">
                <a:latin typeface="Cambria"/>
                <a:cs typeface="Cambria"/>
              </a:rPr>
              <a:t>opportunity</a:t>
            </a:r>
            <a:r>
              <a:rPr lang="it-IT" sz="1400" i="1" dirty="0">
                <a:latin typeface="Cambria"/>
                <a:cs typeface="Cambria"/>
              </a:rPr>
              <a:t> of </a:t>
            </a:r>
            <a:r>
              <a:rPr lang="it-IT" sz="1400" i="1" dirty="0" err="1">
                <a:latin typeface="Cambria"/>
                <a:cs typeface="Cambria"/>
              </a:rPr>
              <a:t>counting</a:t>
            </a:r>
            <a:r>
              <a:rPr lang="it-IT" sz="1400" i="1" dirty="0">
                <a:latin typeface="Cambria"/>
                <a:cs typeface="Cambria"/>
              </a:rPr>
              <a:t> on a DM </a:t>
            </a:r>
            <a:r>
              <a:rPr lang="it-IT" sz="1400" i="1" dirty="0" err="1">
                <a:latin typeface="Cambria"/>
                <a:cs typeface="Cambria"/>
              </a:rPr>
              <a:t>profile</a:t>
            </a:r>
            <a:r>
              <a:rPr lang="it-IT" sz="1400" i="1" dirty="0">
                <a:latin typeface="Cambria"/>
                <a:cs typeface="Cambria"/>
              </a:rPr>
              <a:t> in </a:t>
            </a:r>
            <a:r>
              <a:rPr lang="it-IT" sz="1400" i="1" dirty="0" err="1">
                <a:latin typeface="Cambria"/>
                <a:cs typeface="Cambria"/>
              </a:rPr>
              <a:t>their</a:t>
            </a:r>
            <a:r>
              <a:rPr lang="it-IT" sz="1400" i="1" dirty="0">
                <a:latin typeface="Cambria"/>
                <a:cs typeface="Cambria"/>
              </a:rPr>
              <a:t> staff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70931" y="5457616"/>
            <a:ext cx="3691466" cy="116955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66700" indent="-266700" algn="just">
              <a:buFont typeface="+mj-lt"/>
              <a:buAutoNum type="alphaLcParenR" startAt="4"/>
            </a:pPr>
            <a:r>
              <a:rPr lang="it-IT" sz="1400" dirty="0" smtClean="0">
                <a:latin typeface="Cambria"/>
                <a:cs typeface="Cambria"/>
              </a:rPr>
              <a:t>companies </a:t>
            </a:r>
            <a:r>
              <a:rPr lang="it-IT" sz="1400" dirty="0" err="1">
                <a:latin typeface="Cambria"/>
                <a:cs typeface="Cambria"/>
              </a:rPr>
              <a:t>providing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services</a:t>
            </a:r>
            <a:r>
              <a:rPr lang="it-IT" sz="1400" dirty="0">
                <a:latin typeface="Cambria"/>
                <a:cs typeface="Cambria"/>
              </a:rPr>
              <a:t>, </a:t>
            </a:r>
            <a:r>
              <a:rPr lang="it-IT" sz="1400" dirty="0" err="1">
                <a:latin typeface="Cambria"/>
                <a:cs typeface="Cambria"/>
              </a:rPr>
              <a:t>technological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products</a:t>
            </a:r>
            <a:r>
              <a:rPr lang="it-IT" sz="1400" dirty="0">
                <a:latin typeface="Cambria"/>
                <a:cs typeface="Cambria"/>
              </a:rPr>
              <a:t> and </a:t>
            </a:r>
            <a:r>
              <a:rPr lang="it-IT" sz="1400" dirty="0" err="1">
                <a:latin typeface="Cambria"/>
                <a:cs typeface="Cambria"/>
              </a:rPr>
              <a:t>any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kind</a:t>
            </a:r>
            <a:r>
              <a:rPr lang="it-IT" sz="1400" dirty="0">
                <a:latin typeface="Cambria"/>
                <a:cs typeface="Cambria"/>
              </a:rPr>
              <a:t> of </a:t>
            </a:r>
            <a:r>
              <a:rPr lang="it-IT" sz="1400" dirty="0" err="1">
                <a:latin typeface="Cambria"/>
                <a:cs typeface="Cambria"/>
              </a:rPr>
              <a:t>actions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related</a:t>
            </a:r>
            <a:r>
              <a:rPr lang="it-IT" sz="1400" dirty="0">
                <a:latin typeface="Cambria"/>
                <a:cs typeface="Cambria"/>
              </a:rPr>
              <a:t> to </a:t>
            </a:r>
            <a:r>
              <a:rPr lang="it-IT" sz="1400" dirty="0" err="1">
                <a:latin typeface="Cambria"/>
                <a:cs typeface="Cambria"/>
              </a:rPr>
              <a:t>tourism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industry</a:t>
            </a:r>
            <a:r>
              <a:rPr lang="it-IT" sz="1400" dirty="0">
                <a:latin typeface="Cambria"/>
                <a:cs typeface="Cambria"/>
              </a:rPr>
              <a:t>/</a:t>
            </a:r>
            <a:r>
              <a:rPr lang="it-IT" sz="1400" dirty="0" err="1">
                <a:latin typeface="Cambria"/>
                <a:cs typeface="Cambria"/>
              </a:rPr>
              <a:t>supply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chain</a:t>
            </a:r>
            <a:r>
              <a:rPr lang="it-IT" sz="1400" dirty="0" smtClean="0">
                <a:latin typeface="Cambria"/>
                <a:cs typeface="Cambria"/>
              </a:rPr>
              <a:t>;</a:t>
            </a:r>
          </a:p>
          <a:p>
            <a:pPr marL="266700" indent="-266700" algn="just">
              <a:buFont typeface="+mj-lt"/>
              <a:buAutoNum type="alphaLcParenR" startAt="4"/>
            </a:pPr>
            <a:r>
              <a:rPr lang="it-IT" sz="1400" dirty="0" err="1" smtClean="0">
                <a:latin typeface="Cambria"/>
                <a:cs typeface="Cambria"/>
              </a:rPr>
              <a:t>tourism</a:t>
            </a:r>
            <a:r>
              <a:rPr lang="it-IT" sz="1400" dirty="0" smtClean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promotional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agencies</a:t>
            </a:r>
            <a:r>
              <a:rPr lang="it-IT" sz="1400" dirty="0">
                <a:latin typeface="Cambria"/>
                <a:cs typeface="Cambria"/>
              </a:rPr>
              <a:t>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436531" y="3644624"/>
            <a:ext cx="4572000" cy="209288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7800" indent="-177800" algn="just">
              <a:buFont typeface="+mj-lt"/>
              <a:buAutoNum type="alphaLcParenR"/>
            </a:pPr>
            <a:r>
              <a:rPr lang="it-IT" sz="1400" dirty="0" err="1">
                <a:latin typeface="Cambria"/>
                <a:cs typeface="Cambria"/>
              </a:rPr>
              <a:t>touristic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destinations</a:t>
            </a:r>
            <a:r>
              <a:rPr lang="it-IT" sz="1400" dirty="0">
                <a:latin typeface="Cambria"/>
                <a:cs typeface="Cambria"/>
              </a:rPr>
              <a:t> </a:t>
            </a:r>
          </a:p>
          <a:p>
            <a:pPr marL="177800" indent="-177800" algn="just">
              <a:buFont typeface="+mj-lt"/>
              <a:buAutoNum type="alphaLcParenR"/>
            </a:pPr>
            <a:r>
              <a:rPr lang="it-IT" sz="1400" dirty="0" err="1">
                <a:latin typeface="Cambria"/>
                <a:cs typeface="Cambria"/>
              </a:rPr>
              <a:t>touristic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destinations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population</a:t>
            </a:r>
            <a:r>
              <a:rPr lang="it-IT" sz="1400" dirty="0">
                <a:latin typeface="Cambria"/>
                <a:cs typeface="Cambria"/>
              </a:rPr>
              <a:t> </a:t>
            </a:r>
          </a:p>
          <a:p>
            <a:pPr marL="177800" indent="-177800" algn="just">
              <a:buFont typeface="+mj-lt"/>
              <a:buAutoNum type="alphaLcParenR"/>
            </a:pPr>
            <a:r>
              <a:rPr lang="it-IT" sz="1400" dirty="0" err="1">
                <a:latin typeface="Cambria"/>
                <a:cs typeface="Cambria"/>
              </a:rPr>
              <a:t>unemployed</a:t>
            </a:r>
            <a:r>
              <a:rPr lang="it-IT" sz="1400" dirty="0">
                <a:latin typeface="Cambria"/>
                <a:cs typeface="Cambria"/>
              </a:rPr>
              <a:t> </a:t>
            </a:r>
          </a:p>
          <a:p>
            <a:pPr marL="177800" indent="-177800" algn="just">
              <a:buFont typeface="+mj-lt"/>
              <a:buAutoNum type="alphaLcParenR"/>
            </a:pPr>
            <a:r>
              <a:rPr lang="it-IT" sz="1400" dirty="0" err="1">
                <a:latin typeface="Cambria"/>
                <a:cs typeface="Cambria"/>
              </a:rPr>
              <a:t>higher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education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institutions</a:t>
            </a:r>
            <a:r>
              <a:rPr lang="it-IT" sz="1400" dirty="0">
                <a:latin typeface="Cambria"/>
                <a:cs typeface="Cambria"/>
              </a:rPr>
              <a:t>, </a:t>
            </a:r>
          </a:p>
          <a:p>
            <a:pPr marL="177800" indent="-177800" algn="just">
              <a:buFont typeface="+mj-lt"/>
              <a:buAutoNum type="alphaLcParenR"/>
            </a:pPr>
            <a:r>
              <a:rPr lang="it-IT" sz="1400" dirty="0">
                <a:latin typeface="Cambria"/>
                <a:cs typeface="Cambria"/>
              </a:rPr>
              <a:t>VET providers, </a:t>
            </a:r>
          </a:p>
          <a:p>
            <a:pPr marL="177800" indent="-177800" algn="just">
              <a:buFont typeface="+mj-lt"/>
              <a:buAutoNum type="alphaLcParenR"/>
            </a:pPr>
            <a:r>
              <a:rPr lang="it-IT" sz="1400" dirty="0" err="1">
                <a:latin typeface="Cambria"/>
                <a:cs typeface="Cambria"/>
              </a:rPr>
              <a:t>local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stakeholders</a:t>
            </a:r>
            <a:r>
              <a:rPr lang="it-IT" sz="1400" dirty="0">
                <a:latin typeface="Cambria"/>
                <a:cs typeface="Cambria"/>
              </a:rPr>
              <a:t> and policy </a:t>
            </a:r>
            <a:r>
              <a:rPr lang="it-IT" sz="1400" dirty="0" err="1">
                <a:latin typeface="Cambria"/>
                <a:cs typeface="Cambria"/>
              </a:rPr>
              <a:t>makers</a:t>
            </a:r>
            <a:r>
              <a:rPr lang="it-IT" sz="1400" dirty="0">
                <a:latin typeface="Cambria"/>
                <a:cs typeface="Cambria"/>
              </a:rPr>
              <a:t>, </a:t>
            </a:r>
          </a:p>
          <a:p>
            <a:pPr marL="177800" indent="-177800" algn="just">
              <a:buFont typeface="+mj-lt"/>
              <a:buAutoNum type="alphaLcParenR"/>
            </a:pPr>
            <a:r>
              <a:rPr lang="it-IT" sz="1400" dirty="0" err="1">
                <a:latin typeface="Cambria"/>
                <a:cs typeface="Cambria"/>
              </a:rPr>
              <a:t>regional</a:t>
            </a:r>
            <a:r>
              <a:rPr lang="it-IT" sz="1400" dirty="0">
                <a:latin typeface="Cambria"/>
                <a:cs typeface="Cambria"/>
              </a:rPr>
              <a:t> and </a:t>
            </a:r>
            <a:r>
              <a:rPr lang="it-IT" sz="1400" dirty="0" err="1">
                <a:latin typeface="Cambria"/>
                <a:cs typeface="Cambria"/>
              </a:rPr>
              <a:t>national</a:t>
            </a:r>
            <a:r>
              <a:rPr lang="it-IT" sz="1400" dirty="0">
                <a:latin typeface="Cambria"/>
                <a:cs typeface="Cambria"/>
              </a:rPr>
              <a:t> clusters, </a:t>
            </a:r>
          </a:p>
          <a:p>
            <a:pPr marL="177800" indent="-177800" algn="just">
              <a:buFont typeface="+mj-lt"/>
              <a:buAutoNum type="alphaLcParenR"/>
            </a:pPr>
            <a:r>
              <a:rPr lang="it-IT" sz="1400" dirty="0" err="1">
                <a:latin typeface="Cambria"/>
                <a:cs typeface="Cambria"/>
              </a:rPr>
              <a:t>participating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institutions</a:t>
            </a:r>
            <a:r>
              <a:rPr lang="it-IT" sz="1400" dirty="0">
                <a:latin typeface="Cambria"/>
                <a:cs typeface="Cambria"/>
              </a:rPr>
              <a:t> in the </a:t>
            </a:r>
            <a:r>
              <a:rPr lang="it-IT" sz="1400" dirty="0" err="1">
                <a:latin typeface="Cambria"/>
                <a:cs typeface="Cambria"/>
              </a:rPr>
              <a:t>project</a:t>
            </a:r>
            <a:r>
              <a:rPr lang="it-IT" sz="1400" dirty="0">
                <a:latin typeface="Cambria"/>
                <a:cs typeface="Cambria"/>
              </a:rPr>
              <a:t> </a:t>
            </a:r>
          </a:p>
          <a:p>
            <a:pPr marL="177800" indent="-177800" algn="just">
              <a:buFont typeface="+mj-lt"/>
              <a:buAutoNum type="alphaLcParenR"/>
            </a:pPr>
            <a:r>
              <a:rPr lang="it-IT" sz="1400" dirty="0" err="1">
                <a:latin typeface="Cambria"/>
                <a:cs typeface="Cambria"/>
              </a:rPr>
              <a:t>associated</a:t>
            </a:r>
            <a:r>
              <a:rPr lang="it-IT" sz="1400" dirty="0">
                <a:latin typeface="Cambria"/>
                <a:cs typeface="Cambria"/>
              </a:rPr>
              <a:t> </a:t>
            </a:r>
            <a:r>
              <a:rPr lang="it-IT" sz="1400" dirty="0" err="1">
                <a:latin typeface="Cambria"/>
                <a:cs typeface="Cambria"/>
              </a:rPr>
              <a:t>partners</a:t>
            </a:r>
            <a:r>
              <a:rPr lang="it-IT" sz="1400" dirty="0">
                <a:latin typeface="Cambria"/>
                <a:cs typeface="Cambria"/>
              </a:rPr>
              <a:t>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06397" y="2050996"/>
            <a:ext cx="3420534" cy="677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latin typeface="Cambria"/>
                <a:cs typeface="Cambria"/>
              </a:rPr>
              <a:t>DIRECT</a:t>
            </a:r>
            <a:endParaRPr lang="it-IT" sz="2400" dirty="0">
              <a:latin typeface="Cambria"/>
              <a:cs typeface="Cambria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656665" y="2228796"/>
            <a:ext cx="3962400" cy="6773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latin typeface="Cambria"/>
                <a:cs typeface="Cambria"/>
              </a:rPr>
              <a:t>INDIRECT</a:t>
            </a:r>
            <a:endParaRPr lang="it-IT" sz="2400" dirty="0">
              <a:latin typeface="Cambria"/>
              <a:cs typeface="Cambria"/>
            </a:endParaRPr>
          </a:p>
        </p:txBody>
      </p:sp>
      <p:sp>
        <p:nvSpPr>
          <p:cNvPr id="15" name="Segnaposto piè di pagina 1"/>
          <p:cNvSpPr txBox="1">
            <a:spLocks/>
          </p:cNvSpPr>
          <p:nvPr/>
        </p:nvSpPr>
        <p:spPr>
          <a:xfrm>
            <a:off x="414670" y="26456"/>
            <a:ext cx="7974418" cy="696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6"/>
                </a:solidFill>
              </a:rPr>
              <a:t>A Vocational and Educational Curriculum Design from a Sector Skills Alliance on Tourism / VECTOR   </a:t>
            </a:r>
            <a:endParaRPr lang="it-IT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39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449263"/>
            <a:ext cx="3036887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1941512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70050" y="711200"/>
            <a:ext cx="3419475" cy="94615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3000" b="1" dirty="0">
                <a:solidFill>
                  <a:srgbClr val="0000CC"/>
                </a:solidFill>
                <a:latin typeface="Book Antiqua" panose="02040602050305030304" pitchFamily="18" charset="0"/>
              </a:rPr>
              <a:t>Partners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7463" y="2143125"/>
            <a:ext cx="1465262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 dirty="0" err="1">
                <a:solidFill>
                  <a:srgbClr val="3333FF"/>
                </a:solidFill>
              </a:rPr>
              <a:t>Italy</a:t>
            </a:r>
            <a:endParaRPr lang="it-IT" altLang="it-IT" sz="2000" b="1" dirty="0">
              <a:solidFill>
                <a:srgbClr val="3333FF"/>
              </a:solidFill>
            </a:endParaRP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dirty="0">
                <a:solidFill>
                  <a:srgbClr val="3333FF"/>
                </a:solidFill>
              </a:rPr>
              <a:t>- </a:t>
            </a:r>
            <a:r>
              <a:rPr lang="it-IT" altLang="it-IT" sz="2000" dirty="0" err="1">
                <a:solidFill>
                  <a:srgbClr val="3333FF"/>
                </a:solidFill>
              </a:rPr>
              <a:t>Tuscany</a:t>
            </a:r>
            <a:endParaRPr lang="it-IT" altLang="it-IT" sz="2000" dirty="0">
              <a:solidFill>
                <a:srgbClr val="3333FF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7463" y="4662488"/>
            <a:ext cx="17399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>
                <a:solidFill>
                  <a:srgbClr val="3333FF"/>
                </a:solidFill>
              </a:rPr>
              <a:t>Portugal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>
                <a:solidFill>
                  <a:srgbClr val="3333FF"/>
                </a:solidFill>
              </a:rPr>
              <a:t>- LTV Region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>
                <a:solidFill>
                  <a:srgbClr val="3333FF"/>
                </a:solidFill>
              </a:rPr>
              <a:t>- Algarve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322388"/>
            <a:ext cx="998538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222500"/>
            <a:ext cx="24876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37527" b="22253"/>
          <a:stretch>
            <a:fillRect/>
          </a:stretch>
        </p:blipFill>
        <p:spPr bwMode="auto">
          <a:xfrm>
            <a:off x="1565275" y="2994025"/>
            <a:ext cx="28321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879" t="37527" b="222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41550"/>
            <a:ext cx="23256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3030538"/>
            <a:ext cx="174942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"/>
          <a:stretch>
            <a:fillRect/>
          </a:stretch>
        </p:blipFill>
        <p:spPr bwMode="auto">
          <a:xfrm>
            <a:off x="6394450" y="3724275"/>
            <a:ext cx="263048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1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043238"/>
            <a:ext cx="2249487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4641850"/>
            <a:ext cx="3568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4775200"/>
            <a:ext cx="93027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4700588"/>
            <a:ext cx="1133475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17463" y="3546475"/>
            <a:ext cx="2387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>
                <a:solidFill>
                  <a:srgbClr val="3333FF"/>
                </a:solidFill>
              </a:rPr>
              <a:t>Spain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>
                <a:solidFill>
                  <a:srgbClr val="3333FF"/>
                </a:solidFill>
              </a:rPr>
              <a:t>- Castilla y Leon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5627688"/>
            <a:ext cx="308292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843088"/>
            <a:ext cx="1190625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467229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8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4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07950" y="6381750"/>
            <a:ext cx="5724525" cy="3651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02/03 Dicembre 2015 – Firenze – Fondazione per la Ricerca e l’Innovazione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266700"/>
            <a:ext cx="34099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941512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1116013"/>
            <a:ext cx="6488113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46313" y="17463"/>
            <a:ext cx="3089275" cy="1038225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1">
                <a:solidFill>
                  <a:srgbClr val="3333FF"/>
                </a:solidFill>
                <a:latin typeface="Book Antiqua" panose="02040602050305030304" pitchFamily="18" charset="0"/>
              </a:rPr>
              <a:t>PARTNER </a:t>
            </a:r>
            <a:br>
              <a:rPr lang="it-IT" altLang="it-IT" sz="3000" b="1">
                <a:solidFill>
                  <a:srgbClr val="3333FF"/>
                </a:solidFill>
                <a:latin typeface="Book Antiqua" panose="02040602050305030304" pitchFamily="18" charset="0"/>
              </a:rPr>
            </a:br>
            <a:r>
              <a:rPr lang="it-IT" altLang="it-IT" sz="3000" b="1">
                <a:solidFill>
                  <a:srgbClr val="3333FF"/>
                </a:solidFill>
                <a:latin typeface="Book Antiqua" panose="02040602050305030304" pitchFamily="18" charset="0"/>
              </a:rPr>
              <a:t>COUNTRIES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1901825" y="5748338"/>
            <a:ext cx="871538" cy="144462"/>
          </a:xfrm>
          <a:prstGeom prst="line">
            <a:avLst/>
          </a:prstGeom>
          <a:noFill/>
          <a:ln w="9360" cap="flat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1422400" y="4645025"/>
            <a:ext cx="1849438" cy="847725"/>
          </a:xfrm>
          <a:prstGeom prst="line">
            <a:avLst/>
          </a:prstGeom>
          <a:noFill/>
          <a:ln w="9360" cap="flat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1535113" y="2855913"/>
            <a:ext cx="3463925" cy="2578100"/>
          </a:xfrm>
          <a:prstGeom prst="line">
            <a:avLst/>
          </a:prstGeom>
          <a:noFill/>
          <a:ln w="9360" cap="flat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60338" y="2322513"/>
            <a:ext cx="1465262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>
                <a:solidFill>
                  <a:srgbClr val="3333FF"/>
                </a:solidFill>
              </a:rPr>
              <a:t>Italy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>
                <a:solidFill>
                  <a:srgbClr val="3333FF"/>
                </a:solidFill>
              </a:rPr>
              <a:t>- </a:t>
            </a:r>
            <a:r>
              <a:rPr lang="en-US" altLang="it-IT" sz="2000">
                <a:solidFill>
                  <a:srgbClr val="3333FF"/>
                </a:solidFill>
              </a:rPr>
              <a:t>Tuscany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60338" y="3727450"/>
            <a:ext cx="2387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>
                <a:solidFill>
                  <a:srgbClr val="3333FF"/>
                </a:solidFill>
              </a:rPr>
              <a:t>Spain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>
                <a:solidFill>
                  <a:srgbClr val="3333FF"/>
                </a:solidFill>
              </a:rPr>
              <a:t>- Castile and Leon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60338" y="5094288"/>
            <a:ext cx="17399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 b="1">
                <a:solidFill>
                  <a:srgbClr val="3333FF"/>
                </a:solidFill>
              </a:rPr>
              <a:t>Portugal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>
                <a:solidFill>
                  <a:srgbClr val="3333FF"/>
                </a:solidFill>
              </a:rPr>
              <a:t>- LTV Region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it-IT" altLang="it-IT" sz="2000">
                <a:solidFill>
                  <a:srgbClr val="3333FF"/>
                </a:solidFill>
              </a:rPr>
              <a:t>- Algarve</a:t>
            </a:r>
          </a:p>
        </p:txBody>
      </p:sp>
    </p:spTree>
    <p:extLst>
      <p:ext uri="{BB962C8B-B14F-4D97-AF65-F5344CB8AC3E}">
        <p14:creationId xmlns:p14="http://schemas.microsoft.com/office/powerpoint/2010/main" val="71556472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16000" y="2152640"/>
            <a:ext cx="659130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GB" sz="2000" dirty="0" smtClean="0">
                <a:latin typeface="Cambria"/>
                <a:cs typeface="Cambria"/>
              </a:rPr>
              <a:t>On the figure of the </a:t>
            </a:r>
            <a:r>
              <a:rPr lang="en-GB" sz="2400" b="1" dirty="0" smtClean="0">
                <a:solidFill>
                  <a:srgbClr val="880000"/>
                </a:solidFill>
                <a:latin typeface="Cambria"/>
                <a:cs typeface="Cambria"/>
              </a:rPr>
              <a:t>destination </a:t>
            </a:r>
            <a:r>
              <a:rPr lang="en-GB" sz="2400" b="1" dirty="0">
                <a:solidFill>
                  <a:srgbClr val="880000"/>
                </a:solidFill>
                <a:latin typeface="Cambria"/>
                <a:cs typeface="Cambria"/>
              </a:rPr>
              <a:t>manager</a:t>
            </a:r>
            <a:r>
              <a:rPr lang="en-GB" sz="2400" b="1" dirty="0" smtClean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GB" sz="2000" dirty="0" smtClean="0">
                <a:latin typeface="Cambria"/>
                <a:cs typeface="Cambria"/>
              </a:rPr>
              <a:t>as:</a:t>
            </a:r>
          </a:p>
          <a:p>
            <a:pPr marL="342900" indent="-342900" algn="just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Cambria"/>
                <a:cs typeface="Cambria"/>
              </a:rPr>
              <a:t>a new and larger role, who</a:t>
            </a:r>
            <a:r>
              <a:rPr lang="en-GB" sz="2000" dirty="0">
                <a:latin typeface="Cambria"/>
                <a:cs typeface="Cambria"/>
              </a:rPr>
              <a:t>se task is </a:t>
            </a:r>
            <a:r>
              <a:rPr lang="en-GB" sz="2000" b="1" dirty="0">
                <a:latin typeface="Cambria"/>
                <a:cs typeface="Cambria"/>
              </a:rPr>
              <a:t>to integrate </a:t>
            </a:r>
            <a:r>
              <a:rPr lang="en-GB" sz="2000" dirty="0">
                <a:latin typeface="Cambria"/>
                <a:cs typeface="Cambria"/>
              </a:rPr>
              <a:t>the main factors of local attractiveness and the tourist services, in </a:t>
            </a:r>
            <a:r>
              <a:rPr lang="en-GB" sz="2000" dirty="0" smtClean="0">
                <a:latin typeface="Cambria"/>
                <a:cs typeface="Cambria"/>
              </a:rPr>
              <a:t>a strategic perspective, </a:t>
            </a:r>
          </a:p>
          <a:p>
            <a:pPr marL="342900" indent="-342900" algn="just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Cambria"/>
                <a:cs typeface="Cambria"/>
              </a:rPr>
              <a:t>with the aim of giving the destination the right </a:t>
            </a:r>
            <a:r>
              <a:rPr lang="en-GB" sz="2000" b="1" dirty="0" smtClean="0">
                <a:latin typeface="Cambria"/>
                <a:cs typeface="Cambria"/>
              </a:rPr>
              <a:t>competitive positioning</a:t>
            </a:r>
            <a:r>
              <a:rPr lang="en-GB" sz="2000" dirty="0" smtClean="0">
                <a:latin typeface="Cambria"/>
                <a:cs typeface="Cambria"/>
              </a:rPr>
              <a:t>, in relation to the characteristics of the territory, </a:t>
            </a:r>
          </a:p>
          <a:p>
            <a:pPr marL="342900" indent="-342900" algn="just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Cambria"/>
                <a:cs typeface="Cambria"/>
              </a:rPr>
              <a:t>producing a growth of the </a:t>
            </a:r>
            <a:r>
              <a:rPr lang="en-GB" sz="2000" b="1" dirty="0" smtClean="0">
                <a:latin typeface="Cambria"/>
                <a:cs typeface="Cambria"/>
              </a:rPr>
              <a:t>networking and collaboration </a:t>
            </a:r>
            <a:r>
              <a:rPr lang="en-GB" sz="2000" dirty="0" smtClean="0">
                <a:latin typeface="Cambria"/>
                <a:cs typeface="Cambria"/>
              </a:rPr>
              <a:t>of tourism entities (SMEs, Research </a:t>
            </a:r>
            <a:r>
              <a:rPr lang="en-GB" sz="2000" dirty="0" err="1" smtClean="0">
                <a:latin typeface="Cambria"/>
                <a:cs typeface="Cambria"/>
              </a:rPr>
              <a:t>centers</a:t>
            </a:r>
            <a:r>
              <a:rPr lang="en-GB" sz="2000" dirty="0" smtClean="0">
                <a:latin typeface="Cambria"/>
                <a:cs typeface="Cambria"/>
              </a:rPr>
              <a:t>, public entities) in a triple helix perspective.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12799" y="641677"/>
            <a:ext cx="6508377" cy="81947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/>
            </a:r>
            <a:b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</a:br>
            <a: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F</a:t>
            </a:r>
            <a:r>
              <a:rPr lang="it-IT" sz="4400" dirty="0" smtClean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ocus </a:t>
            </a:r>
            <a: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of </a:t>
            </a:r>
            <a:r>
              <a:rPr lang="it-IT" sz="4400" dirty="0" smtClean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VECTOR</a:t>
            </a:r>
            <a: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/>
            </a:r>
            <a:b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</a:br>
            <a:endParaRPr lang="it-IT" sz="4400" dirty="0">
              <a:solidFill>
                <a:schemeClr val="accent5">
                  <a:lumMod val="5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14670" y="26456"/>
            <a:ext cx="7974418" cy="696558"/>
          </a:xfrm>
        </p:spPr>
        <p:txBody>
          <a:bodyPr/>
          <a:lstStyle/>
          <a:p>
            <a:r>
              <a:rPr lang="en-US" b="1" smtClean="0">
                <a:solidFill>
                  <a:schemeClr val="accent6"/>
                </a:solidFill>
              </a:rPr>
              <a:t>A Vocational and Educational Curriculum Design from a Sector Skills Alliance on Tourism / VECTOR   </a:t>
            </a:r>
            <a:endParaRPr lang="it-IT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812799" y="641677"/>
            <a:ext cx="6508377" cy="81947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/>
            </a:r>
            <a:b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</a:br>
            <a: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… </a:t>
            </a:r>
            <a:r>
              <a:rPr lang="it-IT" sz="4400" dirty="0" err="1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objectives</a:t>
            </a:r>
            <a: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  <a:t> … </a:t>
            </a:r>
            <a:b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cs typeface="Cambria"/>
              </a:rPr>
            </a:br>
            <a:endParaRPr lang="it-IT" sz="4400" dirty="0">
              <a:solidFill>
                <a:schemeClr val="accent5">
                  <a:lumMod val="5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85800" y="2120900"/>
            <a:ext cx="7594600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dirty="0" smtClean="0">
                <a:latin typeface="Cambria"/>
                <a:cs typeface="Cambria"/>
              </a:rPr>
              <a:t>(a) define a joint </a:t>
            </a:r>
            <a:r>
              <a:rPr lang="en-GB" b="1" dirty="0" smtClean="0">
                <a:latin typeface="Cambria"/>
                <a:cs typeface="Cambria"/>
              </a:rPr>
              <a:t>professional profile </a:t>
            </a:r>
            <a:r>
              <a:rPr lang="en-GB" dirty="0" smtClean="0">
                <a:latin typeface="Cambria"/>
                <a:cs typeface="Cambria"/>
              </a:rPr>
              <a:t>of "destination manager", a profile that is capable of proposing strategies aiming at managing, enhancing and promoting tourist destinations in an integrated perspective; </a:t>
            </a:r>
          </a:p>
          <a:p>
            <a:pPr algn="just">
              <a:spcBef>
                <a:spcPts val="600"/>
              </a:spcBef>
            </a:pPr>
            <a:r>
              <a:rPr lang="en-GB" dirty="0" smtClean="0">
                <a:latin typeface="Cambria"/>
                <a:cs typeface="Cambria"/>
              </a:rPr>
              <a:t>(b) assure the creation of a curriculum able to address the planning and sustainable issues related with tourism promotion, ensuring both the </a:t>
            </a:r>
            <a:r>
              <a:rPr lang="en-GB" b="1" dirty="0" smtClean="0">
                <a:latin typeface="Cambria"/>
                <a:cs typeface="Cambria"/>
              </a:rPr>
              <a:t>increase of tourists </a:t>
            </a:r>
            <a:r>
              <a:rPr lang="en-GB" dirty="0" smtClean="0">
                <a:latin typeface="Cambria"/>
                <a:cs typeface="Cambria"/>
              </a:rPr>
              <a:t>flows and the </a:t>
            </a:r>
            <a:r>
              <a:rPr lang="en-GB" b="1" dirty="0" smtClean="0">
                <a:latin typeface="Cambria"/>
                <a:cs typeface="Cambria"/>
              </a:rPr>
              <a:t>safeguard of local communities</a:t>
            </a:r>
            <a:r>
              <a:rPr lang="en-GB" dirty="0" smtClean="0">
                <a:latin typeface="Cambria"/>
                <a:cs typeface="Cambria"/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en-GB" dirty="0" smtClean="0">
                <a:latin typeface="Cambria"/>
                <a:cs typeface="Cambria"/>
              </a:rPr>
              <a:t>(c) experiment and test </a:t>
            </a:r>
            <a:r>
              <a:rPr lang="en-GB" b="1" dirty="0" smtClean="0">
                <a:latin typeface="Cambria"/>
                <a:cs typeface="Cambria"/>
              </a:rPr>
              <a:t>innovative teaching methodologies </a:t>
            </a:r>
            <a:r>
              <a:rPr lang="en-GB" dirty="0" smtClean="0">
                <a:latin typeface="Cambria"/>
                <a:cs typeface="Cambria"/>
              </a:rPr>
              <a:t>to verify experiences and beliefs in VET courses in order to renovate policies and methodologies up with the times; </a:t>
            </a:r>
          </a:p>
          <a:p>
            <a:pPr algn="just">
              <a:spcBef>
                <a:spcPts val="600"/>
              </a:spcBef>
            </a:pPr>
            <a:r>
              <a:rPr lang="en-GB" dirty="0" smtClean="0">
                <a:latin typeface="Cambria"/>
                <a:cs typeface="Cambria"/>
              </a:rPr>
              <a:t>(d) endorse networking activities at EU level to </a:t>
            </a:r>
            <a:r>
              <a:rPr lang="en-GB" b="1" dirty="0" smtClean="0">
                <a:latin typeface="Cambria"/>
                <a:cs typeface="Cambria"/>
              </a:rPr>
              <a:t>exploit the project results </a:t>
            </a:r>
            <a:r>
              <a:rPr lang="en-GB" dirty="0" smtClean="0">
                <a:latin typeface="Cambria"/>
                <a:cs typeface="Cambria"/>
              </a:rPr>
              <a:t>and assure its sustainability after the project lifespan;</a:t>
            </a:r>
          </a:p>
          <a:p>
            <a:pPr algn="just">
              <a:spcBef>
                <a:spcPts val="600"/>
              </a:spcBef>
            </a:pPr>
            <a:r>
              <a:rPr lang="en-GB" dirty="0" smtClean="0">
                <a:latin typeface="Cambria"/>
                <a:cs typeface="Cambria"/>
              </a:rPr>
              <a:t>(e) design and delivering a joint vocational training programme/curriculum for the Destination Manager profile </a:t>
            </a:r>
            <a:r>
              <a:rPr lang="en-GB" b="1" dirty="0" smtClean="0">
                <a:latin typeface="Cambria"/>
                <a:cs typeface="Cambria"/>
              </a:rPr>
              <a:t>in Europe </a:t>
            </a:r>
            <a:r>
              <a:rPr lang="en-GB" dirty="0" smtClean="0">
                <a:latin typeface="Cambria"/>
                <a:cs typeface="Cambria"/>
              </a:rPr>
              <a:t>in the tourist sector.</a:t>
            </a:r>
            <a:endParaRPr lang="en-GB" dirty="0">
              <a:latin typeface="Cambria"/>
              <a:cs typeface="Cambria"/>
            </a:endParaRPr>
          </a:p>
        </p:txBody>
      </p:sp>
      <p:sp>
        <p:nvSpPr>
          <p:cNvPr id="6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14670" y="26456"/>
            <a:ext cx="7974418" cy="696558"/>
          </a:xfrm>
        </p:spPr>
        <p:txBody>
          <a:bodyPr/>
          <a:lstStyle/>
          <a:p>
            <a:r>
              <a:rPr lang="en-US" b="1" smtClean="0">
                <a:solidFill>
                  <a:schemeClr val="accent6"/>
                </a:solidFill>
              </a:rPr>
              <a:t>A Vocational and Educational Curriculum Design from a Sector Skills Alliance on Tourism / VECTOR   </a:t>
            </a:r>
            <a:endParaRPr lang="it-IT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4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57587" y="737625"/>
            <a:ext cx="7332313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it-IT" sz="4400" dirty="0" smtClean="0">
                <a:solidFill>
                  <a:schemeClr val="accent5">
                    <a:lumMod val="50000"/>
                  </a:schemeClr>
                </a:solidFill>
                <a:latin typeface="Cambria"/>
                <a:ea typeface="+mj-ea"/>
                <a:cs typeface="Cambria"/>
              </a:rPr>
              <a:t>… </a:t>
            </a:r>
            <a:r>
              <a:rPr lang="it-IT" sz="4400" dirty="0" err="1" smtClean="0">
                <a:solidFill>
                  <a:schemeClr val="accent5">
                    <a:lumMod val="50000"/>
                  </a:schemeClr>
                </a:solidFill>
                <a:latin typeface="Cambria"/>
                <a:ea typeface="+mj-ea"/>
                <a:cs typeface="Cambria"/>
              </a:rPr>
              <a:t>summary</a:t>
            </a:r>
            <a:r>
              <a:rPr lang="it-IT" sz="4400" dirty="0" smtClean="0">
                <a:solidFill>
                  <a:schemeClr val="accent5">
                    <a:lumMod val="50000"/>
                  </a:schemeClr>
                </a:solidFill>
                <a:latin typeface="Cambria"/>
                <a:ea typeface="+mj-ea"/>
                <a:cs typeface="Cambria"/>
              </a:rPr>
              <a:t> </a:t>
            </a:r>
            <a:r>
              <a:rPr lang="it-IT" sz="4400" dirty="0">
                <a:solidFill>
                  <a:schemeClr val="accent5">
                    <a:lumMod val="50000"/>
                  </a:schemeClr>
                </a:solidFill>
                <a:latin typeface="Cambria"/>
                <a:ea typeface="+mj-ea"/>
                <a:cs typeface="Cambria"/>
              </a:rPr>
              <a:t>of </a:t>
            </a:r>
            <a:r>
              <a:rPr lang="it-IT" sz="4400" dirty="0" err="1" smtClean="0">
                <a:solidFill>
                  <a:schemeClr val="accent5">
                    <a:lumMod val="50000"/>
                  </a:schemeClr>
                </a:solidFill>
                <a:latin typeface="Cambria"/>
                <a:ea typeface="+mj-ea"/>
                <a:cs typeface="Cambria"/>
              </a:rPr>
              <a:t>activities</a:t>
            </a:r>
            <a:r>
              <a:rPr lang="it-IT" sz="4400" dirty="0" smtClean="0">
                <a:solidFill>
                  <a:schemeClr val="accent5">
                    <a:lumMod val="50000"/>
                  </a:schemeClr>
                </a:solidFill>
                <a:latin typeface="Cambria"/>
                <a:ea typeface="+mj-ea"/>
                <a:cs typeface="Cambria"/>
              </a:rPr>
              <a:t> …</a:t>
            </a:r>
            <a:endParaRPr lang="it-IT" sz="4400" dirty="0">
              <a:solidFill>
                <a:schemeClr val="accent5">
                  <a:lumMod val="50000"/>
                </a:schemeClr>
              </a:solidFill>
              <a:latin typeface="Cambria"/>
              <a:ea typeface="+mj-ea"/>
              <a:cs typeface="Cambria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32933" y="3408171"/>
            <a:ext cx="6921500" cy="92333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i="1" dirty="0" smtClean="0">
                <a:solidFill>
                  <a:schemeClr val="tx1"/>
                </a:solidFill>
                <a:latin typeface="Cambria"/>
                <a:cs typeface="Cambria"/>
              </a:rPr>
              <a:t>Explore </a:t>
            </a:r>
            <a:r>
              <a:rPr lang="en-GB" i="1" dirty="0">
                <a:solidFill>
                  <a:schemeClr val="tx1"/>
                </a:solidFill>
                <a:latin typeface="Cambria"/>
                <a:cs typeface="Cambria"/>
              </a:rPr>
              <a:t>the skills needs in tourism and exchange good practices, knowledge and experience among partners regarding the DM ability to manage, enhance and promote tourist destinations</a:t>
            </a:r>
          </a:p>
        </p:txBody>
      </p:sp>
      <p:sp>
        <p:nvSpPr>
          <p:cNvPr id="6" name="Rettangolo 5"/>
          <p:cNvSpPr/>
          <p:nvPr/>
        </p:nvSpPr>
        <p:spPr>
          <a:xfrm>
            <a:off x="757587" y="2167467"/>
            <a:ext cx="7450666" cy="1071033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mbria"/>
                <a:cs typeface="Cambria"/>
              </a:rPr>
              <a:t>1. SURVEY ON SKILL NEEDS AND SHORTAGE AT EUROPEAN LEVEL (state of the art, SWOT and cross-</a:t>
            </a:r>
            <a:r>
              <a:rPr lang="it-IT" b="1" dirty="0" err="1" smtClean="0">
                <a:latin typeface="Cambria"/>
                <a:cs typeface="Cambria"/>
              </a:rPr>
              <a:t>check</a:t>
            </a:r>
            <a:r>
              <a:rPr lang="it-IT" b="1" dirty="0" smtClean="0">
                <a:latin typeface="Cambria"/>
                <a:cs typeface="Cambria"/>
              </a:rPr>
              <a:t> </a:t>
            </a:r>
            <a:r>
              <a:rPr lang="it-IT" b="1" dirty="0" err="1" smtClean="0">
                <a:latin typeface="Cambria"/>
                <a:cs typeface="Cambria"/>
              </a:rPr>
              <a:t>analysis</a:t>
            </a:r>
            <a:r>
              <a:rPr lang="it-IT" b="1" dirty="0" smtClean="0">
                <a:latin typeface="Cambria"/>
                <a:cs typeface="Cambria"/>
              </a:rPr>
              <a:t>, </a:t>
            </a:r>
            <a:r>
              <a:rPr lang="it-IT" b="1" dirty="0" err="1" smtClean="0">
                <a:latin typeface="Cambria"/>
                <a:cs typeface="Cambria"/>
              </a:rPr>
              <a:t>etc</a:t>
            </a:r>
            <a:r>
              <a:rPr lang="it-IT" b="1" dirty="0" smtClean="0">
                <a:latin typeface="Cambria"/>
                <a:cs typeface="Cambria"/>
              </a:rPr>
              <a:t>) CONCERNING THE DM PROFILE</a:t>
            </a:r>
            <a:endParaRPr lang="it-IT" b="1" dirty="0">
              <a:latin typeface="Cambria"/>
              <a:cs typeface="Cambria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57587" y="4559302"/>
            <a:ext cx="7564967" cy="2095498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mbria"/>
                <a:cs typeface="Cambria"/>
              </a:rPr>
              <a:t>2</a:t>
            </a:r>
            <a:r>
              <a:rPr lang="it-IT" b="1" dirty="0" smtClean="0">
                <a:latin typeface="Cambria"/>
                <a:cs typeface="Cambria"/>
              </a:rPr>
              <a:t>. DRAFT AN EQF BASED SET OF EDUCATIONAL STANDARDS FOR DESTINATION MANAGERS BASED ON PROJECT FINDINGS, ON CURRENT EUROPEAN VET DEVELOPMENTS, ON THE CHARACTERISTICS OF THIS OCCUPATION AND, CONSEQUENTLY, DEFINE A QUALIFICATION PROFILE FOR THIS OCCUPATION DESCRIBING KNOWLEDGE, SKILLS AND COMPETENCIES IN THE TOURIST FIELD ACHIEVING A 5th LEVEL IN THE RELATED EQF SYSTEM</a:t>
            </a:r>
            <a:endParaRPr lang="it-IT" b="1" dirty="0">
              <a:latin typeface="Cambria"/>
              <a:cs typeface="Cambria"/>
            </a:endParaRPr>
          </a:p>
        </p:txBody>
      </p:sp>
      <p:sp>
        <p:nvSpPr>
          <p:cNvPr id="7" name="Segnaposto piè di pagina 1"/>
          <p:cNvSpPr txBox="1">
            <a:spLocks/>
          </p:cNvSpPr>
          <p:nvPr/>
        </p:nvSpPr>
        <p:spPr>
          <a:xfrm>
            <a:off x="414670" y="26456"/>
            <a:ext cx="7974418" cy="696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6"/>
                </a:solidFill>
              </a:rPr>
              <a:t>A Vocational and Educational Curriculum Design from a Sector Skills Alliance on Tourism / VECTOR   </a:t>
            </a:r>
            <a:endParaRPr lang="it-IT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9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94267" y="520702"/>
            <a:ext cx="7306733" cy="1371598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ambria"/>
                <a:cs typeface="Cambria"/>
              </a:rPr>
              <a:t>3</a:t>
            </a:r>
            <a:r>
              <a:rPr lang="it-IT" sz="2000" b="1" dirty="0" smtClean="0">
                <a:latin typeface="Cambria"/>
                <a:cs typeface="Cambria"/>
              </a:rPr>
              <a:t>. DEVELOP AN INNOVATIVE AND JOINED TRAINING CURRICULUM RELATED TO THE DM PROFILE USING THE ECVET APPROACH AND EQAVET PRINCIPLES TO BE INCLUDED IN AN ONLINE COURSE (e-learning </a:t>
            </a:r>
            <a:r>
              <a:rPr lang="it-IT" sz="2000" b="1" dirty="0" err="1" smtClean="0">
                <a:latin typeface="Cambria"/>
                <a:cs typeface="Cambria"/>
              </a:rPr>
              <a:t>plattform</a:t>
            </a:r>
            <a:r>
              <a:rPr lang="it-IT" sz="2000" b="1" dirty="0" smtClean="0">
                <a:latin typeface="Cambria"/>
                <a:cs typeface="Cambria"/>
              </a:rPr>
              <a:t>)  </a:t>
            </a:r>
            <a:endParaRPr lang="it-IT" sz="2000" b="1" dirty="0">
              <a:latin typeface="Cambria"/>
              <a:cs typeface="Cambria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94267" y="2159000"/>
            <a:ext cx="7306733" cy="20066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b="1" dirty="0">
                <a:latin typeface="Cambria"/>
                <a:cs typeface="Cambria"/>
              </a:rPr>
              <a:t>4</a:t>
            </a:r>
            <a:r>
              <a:rPr lang="it-IT" sz="2000" b="1" dirty="0" smtClean="0">
                <a:latin typeface="Cambria"/>
                <a:cs typeface="Cambria"/>
              </a:rPr>
              <a:t>. ORGANIZE A PILOT PHASE IN SPAIN AND ITALY INVOLVING 24 TRAINEES TO TEST SOME OF THE MOST CRUCIAL AND INNOVATIVE MODULES INCLUDED IN THE DM TRAINING CURRICULUM. </a:t>
            </a:r>
          </a:p>
          <a:p>
            <a:pPr algn="ctr"/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Other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 </a:t>
            </a:r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units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/</a:t>
            </a:r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modules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 of the e-learning </a:t>
            </a:r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plattform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 </a:t>
            </a:r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will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 be </a:t>
            </a:r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tested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 </a:t>
            </a:r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at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 </a:t>
            </a:r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distance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 with the </a:t>
            </a:r>
            <a:r>
              <a:rPr lang="it-IT" sz="2000" b="1" dirty="0" err="1" smtClean="0">
                <a:solidFill>
                  <a:schemeClr val="lt1"/>
                </a:solidFill>
                <a:latin typeface="Cambria"/>
                <a:cs typeface="Cambria"/>
              </a:rPr>
              <a:t>support</a:t>
            </a:r>
            <a:r>
              <a:rPr lang="it-IT" sz="2000" b="1" dirty="0" smtClean="0">
                <a:solidFill>
                  <a:schemeClr val="lt1"/>
                </a:solidFill>
                <a:latin typeface="Cambria"/>
                <a:cs typeface="Cambria"/>
              </a:rPr>
              <a:t> of tutors</a:t>
            </a:r>
            <a:endParaRPr lang="it-IT" sz="2000" b="1" dirty="0">
              <a:solidFill>
                <a:schemeClr val="lt1"/>
              </a:solidFill>
              <a:latin typeface="Cambria"/>
              <a:cs typeface="Cambria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94267" y="4484469"/>
            <a:ext cx="7306733" cy="671731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b="1" dirty="0" smtClean="0">
                <a:latin typeface="Cambria"/>
                <a:cs typeface="Cambria"/>
              </a:rPr>
              <a:t>5. VALIDATE THE DM PROFILE AND RELATED TRAINING CURRICULUM</a:t>
            </a:r>
            <a:endParaRPr lang="it-IT" sz="2000" b="1" dirty="0">
              <a:solidFill>
                <a:schemeClr val="lt1"/>
              </a:solidFill>
              <a:latin typeface="Cambria"/>
              <a:cs typeface="Cambria"/>
            </a:endParaRPr>
          </a:p>
        </p:txBody>
      </p:sp>
      <p:sp>
        <p:nvSpPr>
          <p:cNvPr id="6" name="Segnaposto piè di pagina 1"/>
          <p:cNvSpPr txBox="1">
            <a:spLocks/>
          </p:cNvSpPr>
          <p:nvPr/>
        </p:nvSpPr>
        <p:spPr>
          <a:xfrm>
            <a:off x="360424" y="5778670"/>
            <a:ext cx="7974418" cy="696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6"/>
                </a:solidFill>
              </a:rPr>
              <a:t>A Vocational and Educational Curriculum Design from a Sector Skills Alliance on Tourism / VECTOR   </a:t>
            </a:r>
            <a:endParaRPr lang="it-IT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4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70931" y="396145"/>
            <a:ext cx="8348134" cy="50466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… partecipazione ai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wp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latin typeface="Cambria"/>
                <a:cs typeface="Cambria"/>
              </a:rPr>
              <a:t>…</a:t>
            </a:r>
            <a:endParaRPr lang="it-IT" sz="4000" b="1" dirty="0">
              <a:solidFill>
                <a:schemeClr val="tx2">
                  <a:lumMod val="7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1" y="1214967"/>
            <a:ext cx="7391401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74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4" y="508000"/>
            <a:ext cx="784357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781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pertina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opertin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pertin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Copertina.thmx</Template>
  <TotalTime>638</TotalTime>
  <Words>800</Words>
  <Application>Microsoft Office PowerPoint</Application>
  <PresentationFormat>Presentazione su schermo (4:3)</PresentationFormat>
  <Paragraphs>92</Paragraphs>
  <Slides>11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Arial</vt:lpstr>
      <vt:lpstr>Book Antiqua</vt:lpstr>
      <vt:lpstr>Calibri</vt:lpstr>
      <vt:lpstr>Cambria</vt:lpstr>
      <vt:lpstr>DejaVu Sans</vt:lpstr>
      <vt:lpstr>WenQuanYi Micro Hei</vt:lpstr>
      <vt:lpstr>Wingdings</vt:lpstr>
      <vt:lpstr>Copertina</vt:lpstr>
      <vt:lpstr>Giovanni Liberatore – Università di Firenze</vt:lpstr>
      <vt:lpstr>Partners</vt:lpstr>
      <vt:lpstr>PARTNER  COUNTRIES</vt:lpstr>
      <vt:lpstr> Focus of VECTOR </vt:lpstr>
      <vt:lpstr> … objectives …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francesca papini</dc:creator>
  <cp:lastModifiedBy>giovanni</cp:lastModifiedBy>
  <cp:revision>64</cp:revision>
  <dcterms:created xsi:type="dcterms:W3CDTF">2015-11-03T16:21:19Z</dcterms:created>
  <dcterms:modified xsi:type="dcterms:W3CDTF">2015-12-03T15:36:47Z</dcterms:modified>
</cp:coreProperties>
</file>